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816" r:id="rId2"/>
    <p:sldId id="880" r:id="rId3"/>
    <p:sldId id="892" r:id="rId4"/>
    <p:sldId id="895" r:id="rId5"/>
    <p:sldId id="893" r:id="rId6"/>
    <p:sldId id="896" r:id="rId7"/>
    <p:sldId id="900" r:id="rId8"/>
    <p:sldId id="902" r:id="rId9"/>
    <p:sldId id="903" r:id="rId10"/>
    <p:sldId id="904" r:id="rId11"/>
  </p:sldIdLst>
  <p:sldSz cx="9144000" cy="5143500" type="screen16x9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4">
          <p15:clr>
            <a:srgbClr val="A4A3A4"/>
          </p15:clr>
        </p15:guide>
        <p15:guide id="2" orient="horz" pos="1476">
          <p15:clr>
            <a:srgbClr val="A4A3A4"/>
          </p15:clr>
        </p15:guide>
        <p15:guide id="3" orient="horz" pos="804">
          <p15:clr>
            <a:srgbClr val="A4A3A4"/>
          </p15:clr>
        </p15:guide>
        <p15:guide id="4" orient="horz" pos="276">
          <p15:clr>
            <a:srgbClr val="A4A3A4"/>
          </p15:clr>
        </p15:guide>
        <p15:guide id="5" orient="horz" pos="468">
          <p15:clr>
            <a:srgbClr val="A4A3A4"/>
          </p15:clr>
        </p15:guide>
        <p15:guide id="6" pos="5712">
          <p15:clr>
            <a:srgbClr val="A4A3A4"/>
          </p15:clr>
        </p15:guide>
        <p15:guide id="7" pos="5376">
          <p15:clr>
            <a:srgbClr val="A4A3A4"/>
          </p15:clr>
        </p15:guide>
        <p15:guide id="8" pos="2880">
          <p15:clr>
            <a:srgbClr val="A4A3A4"/>
          </p15:clr>
        </p15:guide>
        <p15:guide id="9" pos="48">
          <p15:clr>
            <a:srgbClr val="A4A3A4"/>
          </p15:clr>
        </p15:guide>
        <p15:guide id="10" pos="336">
          <p15:clr>
            <a:srgbClr val="A4A3A4"/>
          </p15:clr>
        </p15:guide>
        <p15:guide id="11" pos="3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hony garza" initials="Ag" lastIdx="1" clrIdx="0">
    <p:extLst>
      <p:ext uri="{19B8F6BF-5375-455C-9EA6-DF929625EA0E}">
        <p15:presenceInfo xmlns:p15="http://schemas.microsoft.com/office/powerpoint/2012/main" userId="S::anthony@gdjeng.com::727e2c0b-821f-4b63-a893-f83cb215bc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F00"/>
    <a:srgbClr val="ED4058"/>
    <a:srgbClr val="EC435B"/>
    <a:srgbClr val="364D66"/>
    <a:srgbClr val="D8DBE1"/>
    <a:srgbClr val="A8AFB9"/>
    <a:srgbClr val="F94760"/>
    <a:srgbClr val="49688C"/>
    <a:srgbClr val="F5F7F9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20" autoAdjust="0"/>
    <p:restoredTop sz="94439" autoAdjust="0"/>
  </p:normalViewPr>
  <p:slideViewPr>
    <p:cSldViewPr>
      <p:cViewPr varScale="1">
        <p:scale>
          <a:sx n="149" d="100"/>
          <a:sy n="149" d="100"/>
        </p:scale>
        <p:origin x="726" y="108"/>
      </p:cViewPr>
      <p:guideLst>
        <p:guide orient="horz" pos="3204"/>
        <p:guide orient="horz" pos="1476"/>
        <p:guide orient="horz" pos="804"/>
        <p:guide orient="horz" pos="276"/>
        <p:guide orient="horz" pos="468"/>
        <p:guide pos="5712"/>
        <p:guide pos="5376"/>
        <p:guide pos="2880"/>
        <p:guide pos="48"/>
        <p:guide pos="336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27T15:11:21.050" idx="1">
    <p:pos x="2592" y="996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4" cy="465455"/>
          </a:xfrm>
          <a:prstGeom prst="rect">
            <a:avLst/>
          </a:prstGeom>
        </p:spPr>
        <p:txBody>
          <a:bodyPr vert="horz" lIns="93288" tIns="46643" rIns="93288" bIns="46643" rtlCol="0"/>
          <a:lstStyle>
            <a:lvl1pPr algn="l">
              <a:defRPr sz="1300"/>
            </a:lvl1pPr>
          </a:lstStyle>
          <a:p>
            <a:endParaRPr lang="en-US" dirty="0">
              <a:latin typeface="Roboto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4" cy="465455"/>
          </a:xfrm>
          <a:prstGeom prst="rect">
            <a:avLst/>
          </a:prstGeom>
        </p:spPr>
        <p:txBody>
          <a:bodyPr vert="horz" lIns="93288" tIns="46643" rIns="93288" bIns="46643" rtlCol="0"/>
          <a:lstStyle>
            <a:lvl1pPr algn="r">
              <a:defRPr sz="1300"/>
            </a:lvl1pPr>
          </a:lstStyle>
          <a:p>
            <a:fld id="{A093954A-C201-EB40-9459-342C786798D2}" type="datetimeFigureOut">
              <a:rPr lang="en-US" smtClean="0">
                <a:latin typeface="Roboto Light"/>
              </a:rPr>
              <a:t>12/4/2019</a:t>
            </a:fld>
            <a:endParaRPr lang="en-US" dirty="0">
              <a:latin typeface="Roboto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4" cy="465455"/>
          </a:xfrm>
          <a:prstGeom prst="rect">
            <a:avLst/>
          </a:prstGeom>
        </p:spPr>
        <p:txBody>
          <a:bodyPr vert="horz" lIns="93288" tIns="46643" rIns="93288" bIns="46643" rtlCol="0" anchor="b"/>
          <a:lstStyle>
            <a:lvl1pPr algn="l">
              <a:defRPr sz="1300"/>
            </a:lvl1pPr>
          </a:lstStyle>
          <a:p>
            <a:endParaRPr lang="en-US" dirty="0">
              <a:latin typeface="Roboto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4" cy="465455"/>
          </a:xfrm>
          <a:prstGeom prst="rect">
            <a:avLst/>
          </a:prstGeom>
        </p:spPr>
        <p:txBody>
          <a:bodyPr vert="horz" lIns="93288" tIns="46643" rIns="93288" bIns="46643" rtlCol="0" anchor="b"/>
          <a:lstStyle>
            <a:lvl1pPr algn="r">
              <a:defRPr sz="1300"/>
            </a:lvl1pPr>
          </a:lstStyle>
          <a:p>
            <a:fld id="{3F52853C-6216-544B-82BE-E4DDDB9FF424}" type="slidenum">
              <a:rPr lang="en-US" smtClean="0">
                <a:latin typeface="Roboto Light"/>
              </a:rPr>
              <a:t>‹#›</a:t>
            </a:fld>
            <a:endParaRPr lang="en-US" dirty="0">
              <a:latin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7896620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4" cy="465455"/>
          </a:xfrm>
          <a:prstGeom prst="rect">
            <a:avLst/>
          </a:prstGeom>
        </p:spPr>
        <p:txBody>
          <a:bodyPr vert="horz" lIns="93288" tIns="46643" rIns="93288" bIns="46643" rtlCol="0"/>
          <a:lstStyle>
            <a:lvl1pPr algn="l">
              <a:defRPr sz="1300">
                <a:latin typeface="Roboto Light"/>
              </a:defRPr>
            </a:lvl1pPr>
          </a:lstStyle>
          <a:p>
            <a:endParaRPr lang="en-JM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4" cy="465455"/>
          </a:xfrm>
          <a:prstGeom prst="rect">
            <a:avLst/>
          </a:prstGeom>
        </p:spPr>
        <p:txBody>
          <a:bodyPr vert="horz" lIns="93288" tIns="46643" rIns="93288" bIns="46643" rtlCol="0"/>
          <a:lstStyle>
            <a:lvl1pPr algn="r">
              <a:defRPr sz="1300">
                <a:latin typeface="Roboto Light"/>
              </a:defRPr>
            </a:lvl1pPr>
          </a:lstStyle>
          <a:p>
            <a:fld id="{7D7D0FC4-79A4-4CD6-9D21-6D2AFDDF42EC}" type="datetimeFigureOut">
              <a:rPr lang="en-JM" smtClean="0"/>
              <a:pPr/>
              <a:t>4/12/2019</a:t>
            </a:fld>
            <a:endParaRPr lang="en-JM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8" tIns="46643" rIns="93288" bIns="46643" rtlCol="0" anchor="ctr"/>
          <a:lstStyle/>
          <a:p>
            <a:endParaRPr lang="en-JM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3288" tIns="46643" rIns="93288" bIns="46643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4" cy="465455"/>
          </a:xfrm>
          <a:prstGeom prst="rect">
            <a:avLst/>
          </a:prstGeom>
        </p:spPr>
        <p:txBody>
          <a:bodyPr vert="horz" lIns="93288" tIns="46643" rIns="93288" bIns="46643" rtlCol="0" anchor="b"/>
          <a:lstStyle>
            <a:lvl1pPr algn="l">
              <a:defRPr sz="1300">
                <a:latin typeface="Roboto Light"/>
              </a:defRPr>
            </a:lvl1pPr>
          </a:lstStyle>
          <a:p>
            <a:endParaRPr lang="en-J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4" cy="465455"/>
          </a:xfrm>
          <a:prstGeom prst="rect">
            <a:avLst/>
          </a:prstGeom>
        </p:spPr>
        <p:txBody>
          <a:bodyPr vert="horz" lIns="93288" tIns="46643" rIns="93288" bIns="46643" rtlCol="0" anchor="b"/>
          <a:lstStyle>
            <a:lvl1pPr algn="r">
              <a:defRPr sz="1300">
                <a:latin typeface="Roboto Light"/>
              </a:defRPr>
            </a:lvl1pPr>
          </a:lstStyle>
          <a:p>
            <a:fld id="{FEA829E4-7B8F-48ED-BCF8-1C0A3C644052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870379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Roboto Ligh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Ligh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Ligh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Ligh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Ligh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  <a:gs pos="50000">
                      <a:schemeClr val="accent2"/>
                    </a:gs>
                    <a:gs pos="75000">
                      <a:schemeClr val="accent3"/>
                    </a:gs>
                  </a:gsLst>
                  <a:lin ang="0" scaled="1"/>
                  <a:tileRect/>
                </a:gradFill>
              </a:defRPr>
            </a:lvl1pPr>
          </a:lstStyle>
          <a:p>
            <a:endParaRPr lang="en-JM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0" y="2715750"/>
            <a:ext cx="1295400" cy="1223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1308100" y="2715750"/>
            <a:ext cx="1295400" cy="1223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2616200" y="2715750"/>
            <a:ext cx="1295400" cy="1223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3924300" y="2715750"/>
            <a:ext cx="1295400" cy="1223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5232400" y="2715750"/>
            <a:ext cx="1295400" cy="1223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6540500" y="2715750"/>
            <a:ext cx="1295400" cy="1223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7848600" y="2715750"/>
            <a:ext cx="1295400" cy="1223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0" y="3939150"/>
            <a:ext cx="1295400" cy="1223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1308100" y="3939150"/>
            <a:ext cx="1295400" cy="1223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2616200" y="3939150"/>
            <a:ext cx="1295400" cy="1223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3924300" y="3939150"/>
            <a:ext cx="1295400" cy="1223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5232400" y="3939150"/>
            <a:ext cx="1295400" cy="1223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6540500" y="3939150"/>
            <a:ext cx="1295400" cy="1223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7848600" y="3939150"/>
            <a:ext cx="1295400" cy="1223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72308315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4572000" y="438150"/>
            <a:ext cx="1905000" cy="42672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6553200" y="438150"/>
            <a:ext cx="1905000" cy="42672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30013977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3429000" y="1428750"/>
            <a:ext cx="2438400" cy="33528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>
                    <a:lumMod val="75000"/>
                  </a:schemeClr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04319209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33401" y="1504950"/>
            <a:ext cx="2969026" cy="158176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410200" y="3181350"/>
            <a:ext cx="2969026" cy="158176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33400" y="3181350"/>
            <a:ext cx="1460603" cy="158176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581400" y="1504950"/>
            <a:ext cx="1752999" cy="3213492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0609602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6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5257800" y="1504950"/>
            <a:ext cx="1044000" cy="1044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47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6477000" y="1504950"/>
            <a:ext cx="1044000" cy="1044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48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4648200" y="2472750"/>
            <a:ext cx="1044000" cy="1044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49" name="Picture Placeholder 28"/>
          <p:cNvSpPr>
            <a:spLocks noGrp="1" noChangeAspect="1"/>
          </p:cNvSpPr>
          <p:nvPr>
            <p:ph type="pic" sz="quarter" idx="54"/>
          </p:nvPr>
        </p:nvSpPr>
        <p:spPr>
          <a:xfrm>
            <a:off x="5867400" y="2472750"/>
            <a:ext cx="1044000" cy="1044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51" name="Picture Placeholder 28"/>
          <p:cNvSpPr>
            <a:spLocks noGrp="1" noChangeAspect="1"/>
          </p:cNvSpPr>
          <p:nvPr>
            <p:ph type="pic" sz="quarter" idx="56"/>
          </p:nvPr>
        </p:nvSpPr>
        <p:spPr>
          <a:xfrm>
            <a:off x="7109400" y="2495550"/>
            <a:ext cx="1044000" cy="1044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53" name="Picture Placeholder 28"/>
          <p:cNvSpPr>
            <a:spLocks noGrp="1" noChangeAspect="1"/>
          </p:cNvSpPr>
          <p:nvPr>
            <p:ph type="pic" sz="quarter" idx="58"/>
          </p:nvPr>
        </p:nvSpPr>
        <p:spPr>
          <a:xfrm>
            <a:off x="5257800" y="3463350"/>
            <a:ext cx="1044000" cy="1044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54" name="Picture Placeholder 28"/>
          <p:cNvSpPr>
            <a:spLocks noGrp="1" noChangeAspect="1"/>
          </p:cNvSpPr>
          <p:nvPr>
            <p:ph type="pic" sz="quarter" idx="59"/>
          </p:nvPr>
        </p:nvSpPr>
        <p:spPr>
          <a:xfrm>
            <a:off x="6477000" y="3463350"/>
            <a:ext cx="1044000" cy="1044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482164337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5334000" y="1657350"/>
            <a:ext cx="2133600" cy="21336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5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1676400" y="1657350"/>
            <a:ext cx="2133600" cy="21336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764632729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533400" y="1428750"/>
            <a:ext cx="1524000" cy="1524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533400" y="3105150"/>
            <a:ext cx="1524000" cy="1524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0981307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3314700" y="1657350"/>
            <a:ext cx="2133600" cy="21336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5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609600" y="1657350"/>
            <a:ext cx="2133600" cy="21336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>
                    <a:lumMod val="75000"/>
                  </a:schemeClr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6019800" y="1657350"/>
            <a:ext cx="2133600" cy="21336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81047365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685800" y="1581150"/>
            <a:ext cx="1259999" cy="1259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46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2228850" y="1581150"/>
            <a:ext cx="1259999" cy="1259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47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3771900" y="1581150"/>
            <a:ext cx="1259999" cy="1259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48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6858000" y="1581150"/>
            <a:ext cx="1259999" cy="1259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50" name="Picture Placeholder 28"/>
          <p:cNvSpPr>
            <a:spLocks noGrp="1" noChangeAspect="1"/>
          </p:cNvSpPr>
          <p:nvPr>
            <p:ph type="pic" sz="quarter" idx="55"/>
          </p:nvPr>
        </p:nvSpPr>
        <p:spPr>
          <a:xfrm>
            <a:off x="5314950" y="1581150"/>
            <a:ext cx="1259999" cy="1259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7" name="Picture Placeholder 28"/>
          <p:cNvSpPr>
            <a:spLocks noGrp="1" noChangeAspect="1"/>
          </p:cNvSpPr>
          <p:nvPr>
            <p:ph type="pic" sz="quarter" idx="56"/>
          </p:nvPr>
        </p:nvSpPr>
        <p:spPr>
          <a:xfrm>
            <a:off x="685800" y="3140551"/>
            <a:ext cx="1259999" cy="1259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18" name="Picture Placeholder 28"/>
          <p:cNvSpPr>
            <a:spLocks noGrp="1" noChangeAspect="1"/>
          </p:cNvSpPr>
          <p:nvPr>
            <p:ph type="pic" sz="quarter" idx="57"/>
          </p:nvPr>
        </p:nvSpPr>
        <p:spPr>
          <a:xfrm>
            <a:off x="2228850" y="3140551"/>
            <a:ext cx="1259999" cy="1259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19" name="Picture Placeholder 28"/>
          <p:cNvSpPr>
            <a:spLocks noGrp="1" noChangeAspect="1"/>
          </p:cNvSpPr>
          <p:nvPr>
            <p:ph type="pic" sz="quarter" idx="58"/>
          </p:nvPr>
        </p:nvSpPr>
        <p:spPr>
          <a:xfrm>
            <a:off x="3771900" y="3140551"/>
            <a:ext cx="1259999" cy="1259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20" name="Picture Placeholder 28"/>
          <p:cNvSpPr>
            <a:spLocks noGrp="1" noChangeAspect="1"/>
          </p:cNvSpPr>
          <p:nvPr>
            <p:ph type="pic" sz="quarter" idx="59"/>
          </p:nvPr>
        </p:nvSpPr>
        <p:spPr>
          <a:xfrm>
            <a:off x="6858000" y="3140551"/>
            <a:ext cx="1259999" cy="1259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21" name="Picture Placeholder 28"/>
          <p:cNvSpPr>
            <a:spLocks noGrp="1" noChangeAspect="1"/>
          </p:cNvSpPr>
          <p:nvPr>
            <p:ph type="pic" sz="quarter" idx="60"/>
          </p:nvPr>
        </p:nvSpPr>
        <p:spPr>
          <a:xfrm>
            <a:off x="5314950" y="3140551"/>
            <a:ext cx="1259999" cy="1259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450384028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2179200" y="1474350"/>
            <a:ext cx="1044000" cy="1044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46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3375600" y="1474350"/>
            <a:ext cx="1044000" cy="1044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47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4594800" y="1474350"/>
            <a:ext cx="1044000" cy="1044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48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2766000" y="2442150"/>
            <a:ext cx="1044000" cy="1044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49" name="Picture Placeholder 28"/>
          <p:cNvSpPr>
            <a:spLocks noGrp="1" noChangeAspect="1"/>
          </p:cNvSpPr>
          <p:nvPr>
            <p:ph type="pic" sz="quarter" idx="54"/>
          </p:nvPr>
        </p:nvSpPr>
        <p:spPr>
          <a:xfrm>
            <a:off x="3985200" y="2442150"/>
            <a:ext cx="1044000" cy="1044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50" name="Picture Placeholder 28"/>
          <p:cNvSpPr>
            <a:spLocks noGrp="1" noChangeAspect="1"/>
          </p:cNvSpPr>
          <p:nvPr>
            <p:ph type="pic" sz="quarter" idx="55"/>
          </p:nvPr>
        </p:nvSpPr>
        <p:spPr>
          <a:xfrm>
            <a:off x="5814000" y="1474350"/>
            <a:ext cx="1044000" cy="1044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51" name="Picture Placeholder 28"/>
          <p:cNvSpPr>
            <a:spLocks noGrp="1" noChangeAspect="1"/>
          </p:cNvSpPr>
          <p:nvPr>
            <p:ph type="pic" sz="quarter" idx="56"/>
          </p:nvPr>
        </p:nvSpPr>
        <p:spPr>
          <a:xfrm>
            <a:off x="5227200" y="2464950"/>
            <a:ext cx="1044000" cy="1044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52" name="Picture Placeholder 28"/>
          <p:cNvSpPr>
            <a:spLocks noGrp="1" noChangeAspect="1"/>
          </p:cNvSpPr>
          <p:nvPr>
            <p:ph type="pic" sz="quarter" idx="57"/>
          </p:nvPr>
        </p:nvSpPr>
        <p:spPr>
          <a:xfrm>
            <a:off x="2170800" y="3432750"/>
            <a:ext cx="1044000" cy="1044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53" name="Picture Placeholder 28"/>
          <p:cNvSpPr>
            <a:spLocks noGrp="1" noChangeAspect="1"/>
          </p:cNvSpPr>
          <p:nvPr>
            <p:ph type="pic" sz="quarter" idx="58"/>
          </p:nvPr>
        </p:nvSpPr>
        <p:spPr>
          <a:xfrm>
            <a:off x="3375600" y="3432750"/>
            <a:ext cx="1044000" cy="1044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54" name="Picture Placeholder 28"/>
          <p:cNvSpPr>
            <a:spLocks noGrp="1" noChangeAspect="1"/>
          </p:cNvSpPr>
          <p:nvPr>
            <p:ph type="pic" sz="quarter" idx="59"/>
          </p:nvPr>
        </p:nvSpPr>
        <p:spPr>
          <a:xfrm>
            <a:off x="4594800" y="3432750"/>
            <a:ext cx="1044000" cy="1044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55" name="Picture Placeholder 28"/>
          <p:cNvSpPr>
            <a:spLocks noGrp="1" noChangeAspect="1"/>
          </p:cNvSpPr>
          <p:nvPr>
            <p:ph type="pic" sz="quarter" idx="60"/>
          </p:nvPr>
        </p:nvSpPr>
        <p:spPr>
          <a:xfrm>
            <a:off x="5890200" y="3432750"/>
            <a:ext cx="1044000" cy="1044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1658775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3952"/>
            <a:ext cx="7772400" cy="110251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40783"/>
            <a:ext cx="6400800" cy="664369"/>
          </a:xfrm>
        </p:spPr>
        <p:txBody>
          <a:bodyPr/>
          <a:lstStyle>
            <a:lvl1pPr marL="0" indent="0" algn="ctr">
              <a:buNone/>
              <a:defRPr>
                <a:solidFill>
                  <a:srgbClr val="17375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325335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8"/>
          <p:cNvSpPr>
            <a:spLocks noGrp="1"/>
          </p:cNvSpPr>
          <p:nvPr>
            <p:ph type="pic" sz="quarter" idx="11"/>
          </p:nvPr>
        </p:nvSpPr>
        <p:spPr>
          <a:xfrm>
            <a:off x="5943600" y="3257550"/>
            <a:ext cx="3200400" cy="188595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916" y="0"/>
            <a:ext cx="2971800" cy="2571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3655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1504950"/>
            <a:ext cx="3429000" cy="30829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3733800" y="2046286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6407150" y="2038348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3736975" y="3633926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6410325" y="3625988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114800" y="1673223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rgbClr val="0B0B0B"/>
                </a:solidFill>
                <a:latin typeface="Roboto Slab Regular" pitchFamily="2" charset="0"/>
                <a:ea typeface="Roboto Light"/>
                <a:cs typeface="Roboto Slab Regular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81800" y="1673223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rgbClr val="0B0B0B"/>
                </a:solidFill>
                <a:latin typeface="Roboto Slab Regular" pitchFamily="2" charset="0"/>
                <a:ea typeface="Roboto Light"/>
                <a:cs typeface="Roboto Slab Regular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4114800" y="3257550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rgbClr val="0B0B0B"/>
                </a:solidFill>
                <a:latin typeface="Roboto Slab Regular" pitchFamily="2" charset="0"/>
                <a:ea typeface="Roboto Light"/>
                <a:cs typeface="Roboto Slab Regular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6781800" y="3257550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rgbClr val="0B0B0B"/>
                </a:solidFill>
                <a:latin typeface="Roboto Slab Regular" pitchFamily="2" charset="0"/>
                <a:ea typeface="Roboto Light"/>
                <a:cs typeface="Roboto Slab Regular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88178661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1504951"/>
            <a:ext cx="9144000" cy="1187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19" name="Picture Placeholder 24"/>
          <p:cNvSpPr>
            <a:spLocks noGrp="1"/>
          </p:cNvSpPr>
          <p:nvPr>
            <p:ph type="pic" sz="quarter" idx="25"/>
          </p:nvPr>
        </p:nvSpPr>
        <p:spPr>
          <a:xfrm>
            <a:off x="0" y="2730226"/>
            <a:ext cx="9144000" cy="1187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20" name="Picture Placeholder 24"/>
          <p:cNvSpPr>
            <a:spLocks noGrp="1"/>
          </p:cNvSpPr>
          <p:nvPr>
            <p:ph type="pic" sz="quarter" idx="26"/>
          </p:nvPr>
        </p:nvSpPr>
        <p:spPr>
          <a:xfrm>
            <a:off x="0" y="3955501"/>
            <a:ext cx="9144000" cy="1187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80208403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4572000" y="1809750"/>
            <a:ext cx="2133600" cy="33528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0" y="1809750"/>
            <a:ext cx="2133600" cy="33528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45458402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4724400" y="1657350"/>
            <a:ext cx="3733800" cy="2438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685800" y="1657350"/>
            <a:ext cx="3733800" cy="2438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802131495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609600" y="1657350"/>
            <a:ext cx="2514600" cy="2438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8"/>
          </p:nvPr>
        </p:nvSpPr>
        <p:spPr>
          <a:xfrm>
            <a:off x="3352800" y="1657350"/>
            <a:ext cx="2514600" cy="2438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6096000" y="1657350"/>
            <a:ext cx="2514600" cy="2438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155491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4572000" y="1711278"/>
            <a:ext cx="2919699" cy="3048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tx1"/>
                </a:solidFill>
                <a:latin typeface="Roboto Slab Regular" pitchFamily="2" charset="0"/>
                <a:ea typeface="Roboto Light"/>
                <a:cs typeface="Roboto Slab Regular" pitchFamily="2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4071418" y="2152650"/>
            <a:ext cx="4081981" cy="8763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838200" y="1581150"/>
            <a:ext cx="2590800" cy="25908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75114847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04951"/>
            <a:ext cx="8001000" cy="304799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22527113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609600" y="2133600"/>
            <a:ext cx="2362200" cy="2266950"/>
          </a:xfrm>
        </p:spPr>
        <p:txBody>
          <a:bodyPr>
            <a:normAutofit/>
          </a:bodyPr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3429000" y="2133600"/>
            <a:ext cx="2362200" cy="2266950"/>
          </a:xfrm>
        </p:spPr>
        <p:txBody>
          <a:bodyPr>
            <a:normAutofit/>
          </a:bodyPr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6324600" y="2133600"/>
            <a:ext cx="2362200" cy="2266950"/>
          </a:xfrm>
        </p:spPr>
        <p:txBody>
          <a:bodyPr>
            <a:normAutofit/>
          </a:bodyPr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04880936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0" y="1596390"/>
            <a:ext cx="2276856" cy="242316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8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2286000" y="1596390"/>
            <a:ext cx="2276856" cy="242316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4572000" y="1595438"/>
            <a:ext cx="2276856" cy="242316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6858000" y="1595438"/>
            <a:ext cx="2286000" cy="242316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42974699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533400" y="1580251"/>
            <a:ext cx="1828800" cy="244014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8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2568725" y="1580251"/>
            <a:ext cx="1818825" cy="244014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4594075" y="1580251"/>
            <a:ext cx="1828800" cy="243929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6629400" y="1580251"/>
            <a:ext cx="1828800" cy="243929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6600342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495800" y="438150"/>
            <a:ext cx="4114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  <a:gs pos="50000">
                      <a:schemeClr val="accent2"/>
                    </a:gs>
                    <a:gs pos="75000">
                      <a:schemeClr val="accent3"/>
                    </a:gs>
                  </a:gsLst>
                  <a:lin ang="0" scaled="1"/>
                  <a:tileRect/>
                </a:gradFill>
                <a:latin typeface="Roboto Slab Regular"/>
                <a:cs typeface="Roboto Slab Regular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495800" y="457200"/>
            <a:ext cx="41148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3884" y="2571751"/>
            <a:ext cx="1295400" cy="129539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1311984" y="2571751"/>
            <a:ext cx="1295400" cy="129539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2620084" y="2571751"/>
            <a:ext cx="1295400" cy="129539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3884" y="3867151"/>
            <a:ext cx="1295400" cy="129539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1311984" y="3867151"/>
            <a:ext cx="1295400" cy="129539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2620084" y="3867151"/>
            <a:ext cx="1295400" cy="129539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3884" y="-19050"/>
            <a:ext cx="1295400" cy="129539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1311984" y="-19050"/>
            <a:ext cx="1295400" cy="129539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2620084" y="-19050"/>
            <a:ext cx="1295400" cy="129539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3884" y="1276351"/>
            <a:ext cx="1295400" cy="129539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36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1311984" y="1276351"/>
            <a:ext cx="1295400" cy="129539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37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2620084" y="1276351"/>
            <a:ext cx="1295400" cy="129539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97720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2514600" y="1580251"/>
            <a:ext cx="1895856" cy="259169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6551946" y="1580251"/>
            <a:ext cx="1906254" cy="259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>
                    <a:lumMod val="75000"/>
                  </a:schemeClr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989272298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685800" y="1733550"/>
            <a:ext cx="1527048" cy="152704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15" name="Picture Placeholder 28"/>
          <p:cNvSpPr>
            <a:spLocks noGrp="1"/>
          </p:cNvSpPr>
          <p:nvPr>
            <p:ph type="pic" sz="quarter" idx="51"/>
          </p:nvPr>
        </p:nvSpPr>
        <p:spPr>
          <a:xfrm>
            <a:off x="2667000" y="1733550"/>
            <a:ext cx="1527048" cy="152704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16" name="Picture Placeholder 28"/>
          <p:cNvSpPr>
            <a:spLocks noGrp="1"/>
          </p:cNvSpPr>
          <p:nvPr>
            <p:ph type="pic" sz="quarter" idx="52"/>
          </p:nvPr>
        </p:nvSpPr>
        <p:spPr>
          <a:xfrm>
            <a:off x="4572000" y="1773174"/>
            <a:ext cx="1527048" cy="152704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17" name="Picture Placeholder 28"/>
          <p:cNvSpPr>
            <a:spLocks noGrp="1"/>
          </p:cNvSpPr>
          <p:nvPr>
            <p:ph type="pic" sz="quarter" idx="53"/>
          </p:nvPr>
        </p:nvSpPr>
        <p:spPr>
          <a:xfrm>
            <a:off x="6473952" y="1765554"/>
            <a:ext cx="1527048" cy="152704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57"/>
          </p:nvPr>
        </p:nvSpPr>
        <p:spPr>
          <a:xfrm>
            <a:off x="2590800" y="34861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  <a:latin typeface="Roboto Slab Regular" pitchFamily="2" charset="0"/>
                <a:ea typeface="Roboto Light"/>
                <a:cs typeface="Roboto Slab Regular" pitchFamily="2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58"/>
          </p:nvPr>
        </p:nvSpPr>
        <p:spPr>
          <a:xfrm>
            <a:off x="4572000" y="34861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  <a:latin typeface="Roboto Slab Regular" pitchFamily="2" charset="0"/>
                <a:ea typeface="Roboto Light"/>
                <a:cs typeface="Roboto Slab Regular" pitchFamily="2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59"/>
          </p:nvPr>
        </p:nvSpPr>
        <p:spPr>
          <a:xfrm>
            <a:off x="6400800" y="34861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  <a:latin typeface="Roboto Slab Regular" pitchFamily="2" charset="0"/>
                <a:ea typeface="Roboto Light"/>
                <a:cs typeface="Roboto Slab Regular" pitchFamily="2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609600" y="34861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  <a:latin typeface="Roboto Slab Regular" pitchFamily="2" charset="0"/>
                <a:ea typeface="Roboto Light"/>
                <a:cs typeface="Roboto Slab Regular" pitchFamily="2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2590800" y="37147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4572000" y="37147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6400800" y="37147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609600" y="37147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692869566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622443" y="3638550"/>
            <a:ext cx="1739757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2654174" y="3643312"/>
            <a:ext cx="1613026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609601" y="3262312"/>
            <a:ext cx="1752600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  <a:latin typeface="Roboto Slab Regular" pitchFamily="2" charset="0"/>
                <a:cs typeface="Roboto Slab Regular" pitchFamily="2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2654174" y="3262312"/>
            <a:ext cx="16017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  <a:latin typeface="Roboto Slab Regular" pitchFamily="2" charset="0"/>
                <a:cs typeface="Roboto Slab Regular" pitchFamily="2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4648200" y="3643312"/>
            <a:ext cx="1675229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4648200" y="3262312"/>
            <a:ext cx="166355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  <a:latin typeface="Roboto Slab Regular" pitchFamily="2" charset="0"/>
                <a:cs typeface="Roboto Slab Regular" pitchFamily="2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6630036" y="3643312"/>
            <a:ext cx="1751964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6630036" y="3262312"/>
            <a:ext cx="173975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  <a:latin typeface="Roboto Slab Regular" pitchFamily="2" charset="0"/>
                <a:cs typeface="Roboto Slab Regular" pitchFamily="2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80"/>
          </p:nvPr>
        </p:nvSpPr>
        <p:spPr>
          <a:xfrm>
            <a:off x="609600" y="1581150"/>
            <a:ext cx="1905000" cy="1371600"/>
          </a:xfrm>
        </p:spPr>
        <p:txBody>
          <a:bodyPr>
            <a:normAutofit/>
          </a:bodyPr>
          <a:lstStyle>
            <a:lvl1pPr>
              <a:defRPr sz="1050">
                <a:latin typeface="Roboto Light"/>
                <a:cs typeface="Roboto Light"/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81"/>
          </p:nvPr>
        </p:nvSpPr>
        <p:spPr>
          <a:xfrm>
            <a:off x="2616200" y="1581150"/>
            <a:ext cx="1905000" cy="1371600"/>
          </a:xfrm>
        </p:spPr>
        <p:txBody>
          <a:bodyPr>
            <a:normAutofit/>
          </a:bodyPr>
          <a:lstStyle>
            <a:lvl1pPr>
              <a:defRPr sz="1050">
                <a:latin typeface="Roboto Light"/>
                <a:cs typeface="Roboto Light"/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82"/>
          </p:nvPr>
        </p:nvSpPr>
        <p:spPr>
          <a:xfrm>
            <a:off x="4622800" y="1581150"/>
            <a:ext cx="1905000" cy="1371600"/>
          </a:xfrm>
        </p:spPr>
        <p:txBody>
          <a:bodyPr>
            <a:normAutofit/>
          </a:bodyPr>
          <a:lstStyle>
            <a:lvl1pPr>
              <a:defRPr sz="1050">
                <a:latin typeface="Roboto Light"/>
                <a:cs typeface="Roboto Light"/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83"/>
          </p:nvPr>
        </p:nvSpPr>
        <p:spPr>
          <a:xfrm>
            <a:off x="6629400" y="1581150"/>
            <a:ext cx="1905000" cy="1371600"/>
          </a:xfrm>
        </p:spPr>
        <p:txBody>
          <a:bodyPr>
            <a:normAutofit/>
          </a:bodyPr>
          <a:lstStyle>
            <a:lvl1pPr>
              <a:defRPr sz="1050">
                <a:latin typeface="Roboto Light"/>
                <a:cs typeface="Roboto Light"/>
              </a:defRPr>
            </a:lvl1pPr>
          </a:lstStyle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35416442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33400" y="1524000"/>
            <a:ext cx="8001000" cy="2819400"/>
          </a:xfrm>
        </p:spPr>
        <p:txBody>
          <a:bodyPr>
            <a:normAutofit/>
          </a:bodyPr>
          <a:lstStyle>
            <a:lvl1pPr marL="342900" indent="-342900">
              <a:buFont typeface="Courier New" pitchFamily="49" charset="0"/>
              <a:buChar char="o"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10703526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1066164" y="17785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1066482" y="23119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1066800" y="28453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1066800" y="3400988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1066800" y="39121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 noChangeAspect="1"/>
          </p:cNvSpPr>
          <p:nvPr>
            <p:ph sz="quarter" idx="55" hasCustomPrompt="1"/>
          </p:nvPr>
        </p:nvSpPr>
        <p:spPr>
          <a:xfrm>
            <a:off x="640080" y="1748790"/>
            <a:ext cx="411480" cy="43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Roboto Slab Light"/>
                <a:ea typeface="Roboto Light"/>
                <a:cs typeface="Roboto Slab Light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5105082" y="17785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5105400" y="23119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5105400" y="28453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5105400" y="3400988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5105400" y="39121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7" name="Content Placeholder 6"/>
          <p:cNvSpPr>
            <a:spLocks noGrp="1" noChangeAspect="1"/>
          </p:cNvSpPr>
          <p:nvPr>
            <p:ph sz="quarter" idx="65" hasCustomPrompt="1"/>
          </p:nvPr>
        </p:nvSpPr>
        <p:spPr>
          <a:xfrm>
            <a:off x="640080" y="2297430"/>
            <a:ext cx="411480" cy="43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Roboto Slab Light"/>
                <a:ea typeface="Roboto Light"/>
                <a:cs typeface="Roboto Slab Light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8" name="Content Placeholder 6"/>
          <p:cNvSpPr>
            <a:spLocks noGrp="1" noChangeAspect="1"/>
          </p:cNvSpPr>
          <p:nvPr>
            <p:ph sz="quarter" idx="66" hasCustomPrompt="1"/>
          </p:nvPr>
        </p:nvSpPr>
        <p:spPr>
          <a:xfrm>
            <a:off x="640080" y="2891790"/>
            <a:ext cx="411480" cy="43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Roboto Slab Light"/>
                <a:ea typeface="Roboto Light"/>
                <a:cs typeface="Roboto Slab Light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9" name="Content Placeholder 6"/>
          <p:cNvSpPr>
            <a:spLocks noGrp="1" noChangeAspect="1"/>
          </p:cNvSpPr>
          <p:nvPr>
            <p:ph sz="quarter" idx="67" hasCustomPrompt="1"/>
          </p:nvPr>
        </p:nvSpPr>
        <p:spPr>
          <a:xfrm>
            <a:off x="640080" y="3425190"/>
            <a:ext cx="411480" cy="43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Roboto Slab Light"/>
                <a:ea typeface="Roboto Light"/>
                <a:cs typeface="Roboto Slab Light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0" name="Content Placeholder 6"/>
          <p:cNvSpPr>
            <a:spLocks noGrp="1" noChangeAspect="1"/>
          </p:cNvSpPr>
          <p:nvPr>
            <p:ph sz="quarter" idx="68" hasCustomPrompt="1"/>
          </p:nvPr>
        </p:nvSpPr>
        <p:spPr>
          <a:xfrm>
            <a:off x="640080" y="3958590"/>
            <a:ext cx="411480" cy="43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Roboto Slab Light"/>
                <a:ea typeface="Roboto Light"/>
                <a:cs typeface="Roboto Slab Light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1" name="Content Placeholder 6"/>
          <p:cNvSpPr>
            <a:spLocks noGrp="1" noChangeAspect="1"/>
          </p:cNvSpPr>
          <p:nvPr>
            <p:ph sz="quarter" idx="69" hasCustomPrompt="1"/>
          </p:nvPr>
        </p:nvSpPr>
        <p:spPr>
          <a:xfrm>
            <a:off x="4693920" y="1748790"/>
            <a:ext cx="411480" cy="432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Roboto Slab Light"/>
                <a:ea typeface="Roboto Light"/>
                <a:cs typeface="Roboto Slab Light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2" name="Content Placeholder 6"/>
          <p:cNvSpPr>
            <a:spLocks noGrp="1" noChangeAspect="1"/>
          </p:cNvSpPr>
          <p:nvPr>
            <p:ph sz="quarter" idx="70" hasCustomPrompt="1"/>
          </p:nvPr>
        </p:nvSpPr>
        <p:spPr>
          <a:xfrm>
            <a:off x="4693920" y="2297430"/>
            <a:ext cx="411480" cy="432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Roboto Slab Light"/>
                <a:ea typeface="Roboto Light"/>
                <a:cs typeface="Roboto Slab Light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3" name="Content Placeholder 6"/>
          <p:cNvSpPr>
            <a:spLocks noGrp="1" noChangeAspect="1"/>
          </p:cNvSpPr>
          <p:nvPr>
            <p:ph sz="quarter" idx="71" hasCustomPrompt="1"/>
          </p:nvPr>
        </p:nvSpPr>
        <p:spPr>
          <a:xfrm>
            <a:off x="4693920" y="2891790"/>
            <a:ext cx="411480" cy="432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Roboto Slab Light"/>
                <a:ea typeface="Roboto Light"/>
                <a:cs typeface="Roboto Slab Light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4" name="Content Placeholder 6"/>
          <p:cNvSpPr>
            <a:spLocks noGrp="1" noChangeAspect="1"/>
          </p:cNvSpPr>
          <p:nvPr>
            <p:ph sz="quarter" idx="72" hasCustomPrompt="1"/>
          </p:nvPr>
        </p:nvSpPr>
        <p:spPr>
          <a:xfrm>
            <a:off x="4693920" y="3425190"/>
            <a:ext cx="411480" cy="432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Roboto Slab Light"/>
                <a:ea typeface="Roboto Light"/>
                <a:cs typeface="Roboto Slab Light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5" name="Content Placeholder 6"/>
          <p:cNvSpPr>
            <a:spLocks noGrp="1" noChangeAspect="1"/>
          </p:cNvSpPr>
          <p:nvPr>
            <p:ph sz="quarter" idx="73" hasCustomPrompt="1"/>
          </p:nvPr>
        </p:nvSpPr>
        <p:spPr>
          <a:xfrm>
            <a:off x="4693920" y="3958590"/>
            <a:ext cx="411480" cy="432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Roboto Slab Light"/>
                <a:ea typeface="Roboto Light"/>
                <a:cs typeface="Roboto Slab Light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889010583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57684817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297180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2pPr>
            <a:lvl3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3pPr>
            <a:lvl4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4pPr>
            <a:lvl5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88825639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533400" y="16116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/>
                </a:solidFill>
                <a:latin typeface="Roboto Slab Regular" pitchFamily="2" charset="0"/>
                <a:cs typeface="Roboto Slab Regular" pitchFamily="2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533400" y="18097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533400" y="26784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/>
                </a:solidFill>
                <a:latin typeface="Roboto Slab Regular" pitchFamily="2" charset="0"/>
                <a:cs typeface="Roboto Slab Regular" pitchFamily="2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533400" y="28765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533400" y="37452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/>
                </a:solidFill>
                <a:latin typeface="Roboto Slab Regular" pitchFamily="2" charset="0"/>
                <a:cs typeface="Roboto Slab Regular" pitchFamily="2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533400" y="39433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24369850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216" y="-18290"/>
            <a:ext cx="9144000" cy="365684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093885732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216" y="-18290"/>
            <a:ext cx="9144000" cy="516179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6096000" y="1123951"/>
            <a:ext cx="1676400" cy="29159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0970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609600" y="2571750"/>
            <a:ext cx="1143000" cy="10668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1752600" y="2571750"/>
            <a:ext cx="1143000" cy="10668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2895600" y="2571750"/>
            <a:ext cx="1143000" cy="10668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609600" y="3638550"/>
            <a:ext cx="1143000" cy="10668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1752600" y="3638550"/>
            <a:ext cx="1143000" cy="10668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2895600" y="3638550"/>
            <a:ext cx="1143000" cy="10668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600" y="1504951"/>
            <a:ext cx="1143000" cy="10668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36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1752600" y="1504951"/>
            <a:ext cx="1143000" cy="10668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37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2895600" y="1504950"/>
            <a:ext cx="1143000" cy="10668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  <a:gs pos="50000">
                      <a:schemeClr val="accent2"/>
                    </a:gs>
                    <a:gs pos="75000">
                      <a:schemeClr val="accent3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85264133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56"/>
          </p:nvPr>
        </p:nvSpPr>
        <p:spPr>
          <a:xfrm>
            <a:off x="609600" y="16573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57"/>
          </p:nvPr>
        </p:nvSpPr>
        <p:spPr>
          <a:xfrm>
            <a:off x="2836862" y="16573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58"/>
          </p:nvPr>
        </p:nvSpPr>
        <p:spPr>
          <a:xfrm>
            <a:off x="609600" y="31051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59"/>
          </p:nvPr>
        </p:nvSpPr>
        <p:spPr>
          <a:xfrm>
            <a:off x="2836862" y="31051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60513190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 txBox="1">
            <a:spLocks/>
          </p:cNvSpPr>
          <p:nvPr userDrawn="1"/>
        </p:nvSpPr>
        <p:spPr>
          <a:xfrm>
            <a:off x="0" y="0"/>
            <a:ext cx="9143999" cy="31813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800" dirty="0">
              <a:solidFill>
                <a:srgbClr val="FFFFFF"/>
              </a:solidFill>
              <a:latin typeface="Roboto Light"/>
              <a:cs typeface="Roboto Light"/>
            </a:endParaRPr>
          </a:p>
        </p:txBody>
      </p:sp>
      <p:pic>
        <p:nvPicPr>
          <p:cNvPr id="9" name="Picture 8" descr="MacBook-Pro-mock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12" y="1428750"/>
            <a:ext cx="3799976" cy="2362199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60566" y="1598400"/>
            <a:ext cx="2808000" cy="1760694"/>
          </a:xfrm>
        </p:spPr>
        <p:txBody>
          <a:bodyPr>
            <a:normAutofit/>
          </a:bodyPr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620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2057400" y="4572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00" b="0" kern="0" spc="0">
                <a:solidFill>
                  <a:schemeClr val="bg2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21388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8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 txBox="1">
            <a:spLocks/>
          </p:cNvSpPr>
          <p:nvPr userDrawn="1"/>
        </p:nvSpPr>
        <p:spPr>
          <a:xfrm>
            <a:off x="0" y="0"/>
            <a:ext cx="9143999" cy="29527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800" dirty="0">
              <a:solidFill>
                <a:srgbClr val="FFFFFF"/>
              </a:solidFill>
              <a:latin typeface="Roboto Light"/>
              <a:cs typeface="Roboto Light"/>
            </a:endParaRPr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51"/>
          </p:nvPr>
        </p:nvSpPr>
        <p:spPr>
          <a:xfrm>
            <a:off x="3810000" y="666750"/>
            <a:ext cx="1527048" cy="152704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43973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8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7"/>
          <p:cNvSpPr>
            <a:spLocks noGrp="1" noChangeAspect="1"/>
          </p:cNvSpPr>
          <p:nvPr>
            <p:ph type="pic" sz="quarter" idx="23"/>
          </p:nvPr>
        </p:nvSpPr>
        <p:spPr>
          <a:xfrm>
            <a:off x="4086001" y="1218752"/>
            <a:ext cx="971999" cy="971998"/>
          </a:xfrm>
          <a:prstGeom prst="ellipse">
            <a:avLst/>
          </a:prstGeom>
          <a:ln w="28575" cmpd="sng"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09600" y="224057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28370941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cBook-Pro-mock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10833"/>
            <a:ext cx="4817160" cy="2994517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31200" y="1926000"/>
            <a:ext cx="3564000" cy="2232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877273490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328874107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</p:spPr>
        <p:txBody>
          <a:bodyPr/>
          <a:lstStyle/>
          <a:p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29200" y="2041523"/>
            <a:ext cx="3505200" cy="990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5638800" y="3108325"/>
            <a:ext cx="2438400" cy="3079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5638800" y="3562350"/>
            <a:ext cx="2438400" cy="46511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029200" y="1733552"/>
            <a:ext cx="3505200" cy="35718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Roboto Slab Regular" pitchFamily="2" charset="0"/>
                <a:ea typeface="Roboto Light"/>
                <a:cs typeface="Roboto Slab Regular" pitchFamily="2" charset="0"/>
              </a:defRPr>
            </a:lvl1pPr>
            <a:lvl2pPr marL="4572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953000" y="438150"/>
            <a:ext cx="3048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07023606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800" cy="5143500"/>
          </a:xfrm>
        </p:spPr>
        <p:txBody>
          <a:bodyPr/>
          <a:lstStyle/>
          <a:p>
            <a:endParaRPr lang="en-JM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324600" y="647700"/>
            <a:ext cx="1676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840942183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800" cy="5143500"/>
          </a:xfrm>
        </p:spPr>
        <p:txBody>
          <a:bodyPr/>
          <a:lstStyle/>
          <a:p>
            <a:endParaRPr lang="en-JM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324600" y="647700"/>
            <a:ext cx="1676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9600" y="3714750"/>
            <a:ext cx="1219200" cy="838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828800" y="3714750"/>
            <a:ext cx="1219200" cy="8382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048000" y="3714750"/>
            <a:ext cx="1219200" cy="8382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267200" y="3714750"/>
            <a:ext cx="1219200" cy="838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62736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1733550"/>
            <a:ext cx="4724400" cy="28956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5475291" y="2274270"/>
            <a:ext cx="2994025" cy="121981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5486400" y="1885950"/>
            <a:ext cx="1730375" cy="358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tx1"/>
                </a:solidFill>
                <a:latin typeface="Roboto Slab Regular" pitchFamily="2" charset="0"/>
                <a:cs typeface="Roboto Slab Regular" pitchFamily="2" charset="0"/>
              </a:defRPr>
            </a:lvl1pPr>
            <a:lvl2pPr marL="457200" indent="0">
              <a:buFontTx/>
              <a:buNone/>
              <a:defRPr sz="1400">
                <a:latin typeface="Franklin Gothic Medium" pitchFamily="34" charset="0"/>
              </a:defRPr>
            </a:lvl2pPr>
            <a:lvl3pPr marL="914400" indent="0">
              <a:buFontTx/>
              <a:buNone/>
              <a:defRPr sz="1400">
                <a:latin typeface="Franklin Gothic Medium" pitchFamily="34" charset="0"/>
              </a:defRPr>
            </a:lvl3pPr>
            <a:lvl4pPr marL="1371600" indent="0">
              <a:buFontTx/>
              <a:buNone/>
              <a:defRPr sz="1400">
                <a:latin typeface="Franklin Gothic Medium" pitchFamily="34" charset="0"/>
              </a:defRPr>
            </a:lvl4pPr>
            <a:lvl5pPr marL="1828800" indent="0">
              <a:buFontTx/>
              <a:buNone/>
              <a:defRPr sz="1400">
                <a:latin typeface="Franklin Gothic Medium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813569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0" i="0" spc="-15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  <a:gs pos="50000">
                      <a:schemeClr val="accent2"/>
                    </a:gs>
                    <a:gs pos="75000">
                      <a:schemeClr val="accent3"/>
                    </a:gs>
                  </a:gsLst>
                  <a:lin ang="0" scaled="1"/>
                  <a:tileRect/>
                </a:gradFill>
                <a:latin typeface="Roboto Slab Regular" pitchFamily="2" charset="0"/>
                <a:cs typeface="Roboto Slab Regular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0" y="1733550"/>
            <a:ext cx="1295400" cy="1223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2616200" y="1733550"/>
            <a:ext cx="1295400" cy="1223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5232400" y="1733550"/>
            <a:ext cx="1295400" cy="1223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7848600" y="1733550"/>
            <a:ext cx="1295400" cy="1223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1308100" y="2956950"/>
            <a:ext cx="1295400" cy="1223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3924300" y="2956950"/>
            <a:ext cx="1295400" cy="1223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6540500" y="2956950"/>
            <a:ext cx="1295400" cy="1223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658411019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1504950"/>
            <a:ext cx="9144000" cy="21336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243209142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01-iPad-Air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666750"/>
            <a:ext cx="2655651" cy="3733800"/>
          </a:xfrm>
          <a:prstGeom prst="rect">
            <a:avLst/>
          </a:prstGeom>
        </p:spPr>
      </p:pic>
      <p:sp>
        <p:nvSpPr>
          <p:cNvPr id="1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508973" y="1200149"/>
            <a:ext cx="2190904" cy="280800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143295794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c-Cinema-Monitor-Style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71074"/>
            <a:ext cx="4267200" cy="3318663"/>
          </a:xfrm>
          <a:prstGeom prst="rect">
            <a:avLst/>
          </a:prstGeom>
        </p:spPr>
      </p:pic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2716924" y="1764000"/>
            <a:ext cx="3531476" cy="220717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JM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47333871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c-Cinema-Monitor-Style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52550"/>
            <a:ext cx="4267200" cy="3318663"/>
          </a:xfrm>
          <a:prstGeom prst="rect">
            <a:avLst/>
          </a:prstGeom>
        </p:spPr>
      </p:pic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4850524" y="1645476"/>
            <a:ext cx="3531476" cy="220717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JM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22210881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c-Cinema-Monitor-Style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81150"/>
            <a:ext cx="3581400" cy="2785306"/>
          </a:xfrm>
          <a:prstGeom prst="rect">
            <a:avLst/>
          </a:prstGeom>
        </p:spPr>
      </p:pic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048000" y="1809750"/>
            <a:ext cx="2963917" cy="185244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991689777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72" y="381000"/>
            <a:ext cx="2169657" cy="4324350"/>
          </a:xfrm>
          <a:prstGeom prst="rect">
            <a:avLst/>
          </a:prstGeom>
        </p:spPr>
      </p:pic>
      <p:sp>
        <p:nvSpPr>
          <p:cNvPr id="16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3733800" y="1047750"/>
            <a:ext cx="1655999" cy="2895600"/>
          </a:xfrm>
        </p:spPr>
        <p:txBody>
          <a:bodyPr/>
          <a:lstStyle/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324071941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1672643" cy="3333750"/>
          </a:xfrm>
          <a:prstGeom prst="rect">
            <a:avLst/>
          </a:prstGeom>
        </p:spPr>
      </p:pic>
      <p:sp>
        <p:nvSpPr>
          <p:cNvPr id="16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4666949" y="2057400"/>
            <a:ext cx="1276651" cy="2232291"/>
          </a:xfrm>
        </p:spPr>
        <p:txBody>
          <a:bodyPr/>
          <a:lstStyle/>
          <a:p>
            <a:endParaRPr lang="en-JM" dirty="0"/>
          </a:p>
        </p:txBody>
      </p:sp>
      <p:pic>
        <p:nvPicPr>
          <p:cNvPr id="4" name="Picture 3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24000"/>
            <a:ext cx="1672643" cy="3333750"/>
          </a:xfrm>
          <a:prstGeom prst="rect">
            <a:avLst/>
          </a:prstGeom>
        </p:spPr>
      </p:pic>
      <p:sp>
        <p:nvSpPr>
          <p:cNvPr id="5" name="Picture Placeholder 19"/>
          <p:cNvSpPr>
            <a:spLocks noGrp="1"/>
          </p:cNvSpPr>
          <p:nvPr>
            <p:ph type="pic" sz="quarter" idx="65"/>
          </p:nvPr>
        </p:nvSpPr>
        <p:spPr>
          <a:xfrm>
            <a:off x="3066749" y="2057400"/>
            <a:ext cx="1276651" cy="2232291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43334680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9"/>
          <p:cNvSpPr>
            <a:spLocks noGrp="1"/>
          </p:cNvSpPr>
          <p:nvPr>
            <p:ph type="pic" sz="quarter" idx="65"/>
          </p:nvPr>
        </p:nvSpPr>
        <p:spPr>
          <a:xfrm>
            <a:off x="838200" y="2495550"/>
            <a:ext cx="1828800" cy="2647950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0155931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038600" y="762000"/>
            <a:ext cx="2362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1066800" y="1366313"/>
            <a:ext cx="1517391" cy="2653237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038600" y="923925"/>
            <a:ext cx="4038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67651272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 txBox="1">
            <a:spLocks/>
          </p:cNvSpPr>
          <p:nvPr userDrawn="1"/>
        </p:nvSpPr>
        <p:spPr>
          <a:xfrm>
            <a:off x="0" y="0"/>
            <a:ext cx="9143999" cy="31813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800" dirty="0">
              <a:solidFill>
                <a:srgbClr val="FFFFFF"/>
              </a:solidFill>
              <a:latin typeface="Roboto Light"/>
              <a:cs typeface="Roboto Light"/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038600" y="762000"/>
            <a:ext cx="2362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bg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1084827" y="1029113"/>
            <a:ext cx="1744798" cy="3050870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038600" y="923925"/>
            <a:ext cx="4038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44217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8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8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0" i="0" spc="-15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  <a:gs pos="50000">
                      <a:schemeClr val="accent2"/>
                    </a:gs>
                    <a:gs pos="75000">
                      <a:schemeClr val="accent3"/>
                    </a:gs>
                  </a:gsLst>
                  <a:lin ang="0" scaled="1"/>
                  <a:tileRect/>
                </a:gradFill>
                <a:latin typeface="Roboto Slab Regular" pitchFamily="2" charset="0"/>
                <a:cs typeface="Roboto Slab Regular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2209800" y="1576950"/>
            <a:ext cx="1537454" cy="14520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5257800" y="1572750"/>
            <a:ext cx="1537454" cy="14520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685800" y="3024750"/>
            <a:ext cx="1537454" cy="14520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3733800" y="3024750"/>
            <a:ext cx="1537454" cy="14520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6781800" y="3024750"/>
            <a:ext cx="1537454" cy="14520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92998906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038600" y="762000"/>
            <a:ext cx="2362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>
                    <a:lumMod val="75000"/>
                  </a:schemeClr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1084827" y="1029113"/>
            <a:ext cx="1744798" cy="3050870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038600" y="923925"/>
            <a:ext cx="4038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65"/>
          </p:nvPr>
        </p:nvSpPr>
        <p:spPr>
          <a:xfrm>
            <a:off x="8120" y="-14833"/>
            <a:ext cx="9144000" cy="31813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24032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7"/>
          <p:cNvSpPr>
            <a:spLocks noGrp="1"/>
          </p:cNvSpPr>
          <p:nvPr>
            <p:ph sz="quarter" idx="18"/>
          </p:nvPr>
        </p:nvSpPr>
        <p:spPr>
          <a:xfrm>
            <a:off x="2825406" y="15049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tx1"/>
                </a:solidFill>
                <a:latin typeface="Roboto Slab Regular" pitchFamily="2" charset="0"/>
                <a:ea typeface="Roboto Light"/>
                <a:cs typeface="Roboto Slab Regular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Content Placeholder 37"/>
          <p:cNvSpPr>
            <a:spLocks noGrp="1"/>
          </p:cNvSpPr>
          <p:nvPr>
            <p:ph sz="quarter" idx="19"/>
          </p:nvPr>
        </p:nvSpPr>
        <p:spPr>
          <a:xfrm>
            <a:off x="4724400" y="15049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tx1"/>
                </a:solidFill>
                <a:latin typeface="Roboto Slab Regular" pitchFamily="2" charset="0"/>
                <a:ea typeface="Roboto Light"/>
                <a:cs typeface="Roboto Slab Regular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9" name="Content Placeholder 37"/>
          <p:cNvSpPr>
            <a:spLocks noGrp="1"/>
          </p:cNvSpPr>
          <p:nvPr>
            <p:ph sz="quarter" idx="20"/>
          </p:nvPr>
        </p:nvSpPr>
        <p:spPr>
          <a:xfrm>
            <a:off x="6705600" y="15049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tx1"/>
                </a:solidFill>
                <a:latin typeface="Roboto Slab Regular" pitchFamily="2" charset="0"/>
                <a:ea typeface="Roboto Light"/>
                <a:cs typeface="Roboto Slab Regular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0" name="Content Placeholder 37"/>
          <p:cNvSpPr>
            <a:spLocks noGrp="1"/>
          </p:cNvSpPr>
          <p:nvPr>
            <p:ph sz="quarter" idx="21"/>
          </p:nvPr>
        </p:nvSpPr>
        <p:spPr>
          <a:xfrm>
            <a:off x="762000" y="15049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tx1"/>
                </a:solidFill>
                <a:latin typeface="Roboto Slab Regular" pitchFamily="2" charset="0"/>
                <a:ea typeface="Roboto Light"/>
                <a:cs typeface="Roboto Slab Regular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804001" y="1885950"/>
            <a:ext cx="1439998" cy="143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12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2825406" y="1885950"/>
            <a:ext cx="1439998" cy="143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13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4766401" y="1885950"/>
            <a:ext cx="1439998" cy="143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14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6747601" y="1885950"/>
            <a:ext cx="1439998" cy="143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2590800" y="37147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4572000" y="37147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6553200" y="37147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609600" y="37147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983968275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5827173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26394"/>
            <a:ext cx="3886200" cy="292655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2pPr>
            <a:lvl3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3pPr>
            <a:lvl4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4pPr>
            <a:lvl5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6394"/>
            <a:ext cx="3886200" cy="292655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2pPr>
            <a:lvl3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3pPr>
            <a:lvl4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4pPr>
            <a:lvl5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43128831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19263"/>
            <a:ext cx="38877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Roboto Slab Light"/>
                <a:cs typeface="Roboto Slab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99084"/>
            <a:ext cx="3887788" cy="2430066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2pPr>
            <a:lvl3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3pPr>
            <a:lvl4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4pPr>
            <a:lvl5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719263"/>
            <a:ext cx="3965570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Roboto Slab Light"/>
                <a:cs typeface="Roboto Slab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99084"/>
            <a:ext cx="3965570" cy="2430066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2pPr>
            <a:lvl3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3pPr>
            <a:lvl4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4pPr>
            <a:lvl5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36456185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166529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78647272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189881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06091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2692400" y="1428750"/>
            <a:ext cx="1676400" cy="990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600" y="1428750"/>
            <a:ext cx="1676400" cy="990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4775200" y="1428750"/>
            <a:ext cx="1676400" cy="990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6858000" y="1428750"/>
            <a:ext cx="1676400" cy="990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2667000" y="3028950"/>
            <a:ext cx="1676400" cy="990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609600" y="3028950"/>
            <a:ext cx="1676400" cy="990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4800600" y="3028950"/>
            <a:ext cx="1676400" cy="990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6858000" y="3028950"/>
            <a:ext cx="1676400" cy="990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0" i="0" spc="-15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  <a:gs pos="50000">
                      <a:schemeClr val="accent2"/>
                    </a:gs>
                    <a:gs pos="75000">
                      <a:schemeClr val="accent3"/>
                    </a:gs>
                  </a:gsLst>
                  <a:lin ang="0" scaled="1"/>
                  <a:tileRect/>
                </a:gradFill>
                <a:latin typeface="Roboto Slab Regular" pitchFamily="2" charset="0"/>
                <a:cs typeface="Roboto Slab Regular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72574618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4724400" y="1572750"/>
            <a:ext cx="1905000" cy="15282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724400" y="3177150"/>
            <a:ext cx="1905000" cy="15282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600" y="1572750"/>
            <a:ext cx="1905000" cy="15282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609600" y="3177150"/>
            <a:ext cx="1905000" cy="15282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0" i="0" spc="-15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  <a:gs pos="50000">
                      <a:schemeClr val="accent2"/>
                    </a:gs>
                    <a:gs pos="75000">
                      <a:schemeClr val="accent3"/>
                    </a:gs>
                  </a:gsLst>
                  <a:lin ang="0" scaled="1"/>
                  <a:tileRect/>
                </a:gradFill>
                <a:latin typeface="Roboto Slab Regular" pitchFamily="2" charset="0"/>
                <a:cs typeface="Roboto Slab Regular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569821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4562002" y="1504950"/>
            <a:ext cx="2300998" cy="1676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6843002" y="1504950"/>
            <a:ext cx="2300998" cy="1676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0" y="1504950"/>
            <a:ext cx="2300998" cy="1676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2281001" y="1504950"/>
            <a:ext cx="2300998" cy="1676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0" i="0" spc="-15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  <a:gs pos="50000">
                      <a:schemeClr val="accent2"/>
                    </a:gs>
                    <a:gs pos="75000">
                      <a:schemeClr val="accent3"/>
                    </a:gs>
                  </a:gsLst>
                  <a:lin ang="0" scaled="1"/>
                  <a:tileRect/>
                </a:gradFill>
                <a:latin typeface="Roboto Slab Regular" pitchFamily="2" charset="0"/>
                <a:cs typeface="Roboto Slab Regular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274941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28750"/>
            <a:ext cx="8001000" cy="312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pic>
        <p:nvPicPr>
          <p:cNvPr id="1026" name="Picture 2" descr="F:\order 9\Saturday 3\Phonejail\line.png"/>
          <p:cNvPicPr>
            <a:picLocks noChangeAspect="1" noChangeArrowheads="1"/>
          </p:cNvPicPr>
          <p:nvPr userDrawn="1"/>
        </p:nvPicPr>
        <p:blipFill rotWithShape="1"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72"/>
          <a:stretch/>
        </p:blipFill>
        <p:spPr bwMode="auto">
          <a:xfrm>
            <a:off x="-742240" y="3105150"/>
            <a:ext cx="10824982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4933950"/>
            <a:ext cx="9144000" cy="209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spc="300" dirty="0"/>
              <a:t>IMPROVING MORE THAN JUST ROADS</a:t>
            </a:r>
          </a:p>
        </p:txBody>
      </p:sp>
      <p:pic>
        <p:nvPicPr>
          <p:cNvPr id="1027" name="Picture 3" descr="F:\order 9\Saturday 3\Phonejail\CCRMA Brand Guidelines-1.png"/>
          <p:cNvPicPr>
            <a:picLocks noChangeAspect="1" noChangeArrowheads="1"/>
          </p:cNvPicPr>
          <p:nvPr userDrawn="1"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550"/>
            <a:ext cx="1006475" cy="73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1447800" y="361950"/>
            <a:ext cx="0" cy="457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3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34" r:id="rId2"/>
    <p:sldLayoutId id="2147483712" r:id="rId3"/>
    <p:sldLayoutId id="2147483725" r:id="rId4"/>
    <p:sldLayoutId id="2147483711" r:id="rId5"/>
    <p:sldLayoutId id="2147483736" r:id="rId6"/>
    <p:sldLayoutId id="2147483710" r:id="rId7"/>
    <p:sldLayoutId id="2147483709" r:id="rId8"/>
    <p:sldLayoutId id="2147483730" r:id="rId9"/>
    <p:sldLayoutId id="2147483722" r:id="rId10"/>
    <p:sldLayoutId id="2147483724" r:id="rId11"/>
    <p:sldLayoutId id="2147483717" r:id="rId12"/>
    <p:sldLayoutId id="2147483707" r:id="rId13"/>
    <p:sldLayoutId id="2147483726" r:id="rId14"/>
    <p:sldLayoutId id="2147483731" r:id="rId15"/>
    <p:sldLayoutId id="2147483727" r:id="rId16"/>
    <p:sldLayoutId id="2147483728" r:id="rId17"/>
    <p:sldLayoutId id="2147483708" r:id="rId18"/>
    <p:sldLayoutId id="2147483649" r:id="rId19"/>
    <p:sldLayoutId id="2147483650" r:id="rId20"/>
    <p:sldLayoutId id="2147483721" r:id="rId21"/>
    <p:sldLayoutId id="2147483704" r:id="rId22"/>
    <p:sldLayoutId id="2147483716" r:id="rId23"/>
    <p:sldLayoutId id="2147483729" r:id="rId24"/>
    <p:sldLayoutId id="2147483698" r:id="rId25"/>
    <p:sldLayoutId id="2147483679" r:id="rId26"/>
    <p:sldLayoutId id="2147483688" r:id="rId27"/>
    <p:sldLayoutId id="2147483703" r:id="rId28"/>
    <p:sldLayoutId id="2147483715" r:id="rId29"/>
    <p:sldLayoutId id="2147483718" r:id="rId30"/>
    <p:sldLayoutId id="2147483686" r:id="rId31"/>
    <p:sldLayoutId id="2147483696" r:id="rId32"/>
    <p:sldLayoutId id="2147483684" r:id="rId33"/>
    <p:sldLayoutId id="2147483683" r:id="rId34"/>
    <p:sldLayoutId id="2147483682" r:id="rId35"/>
    <p:sldLayoutId id="2147483680" r:id="rId36"/>
    <p:sldLayoutId id="2147483681" r:id="rId37"/>
    <p:sldLayoutId id="2147483705" r:id="rId38"/>
    <p:sldLayoutId id="2147483740" r:id="rId39"/>
    <p:sldLayoutId id="2147483677" r:id="rId40"/>
    <p:sldLayoutId id="2147483672" r:id="rId41"/>
    <p:sldLayoutId id="2147483720" r:id="rId42"/>
    <p:sldLayoutId id="2147483697" r:id="rId43"/>
    <p:sldLayoutId id="2147483694" r:id="rId44"/>
    <p:sldLayoutId id="2147483671" r:id="rId45"/>
    <p:sldLayoutId id="2147483669" r:id="rId46"/>
    <p:sldLayoutId id="2147483714" r:id="rId47"/>
    <p:sldLayoutId id="2147483737" r:id="rId48"/>
    <p:sldLayoutId id="2147483667" r:id="rId49"/>
    <p:sldLayoutId id="2147483701" r:id="rId50"/>
    <p:sldLayoutId id="2147483693" r:id="rId51"/>
    <p:sldLayoutId id="2147483665" r:id="rId52"/>
    <p:sldLayoutId id="2147483732" r:id="rId53"/>
    <p:sldLayoutId id="2147483719" r:id="rId54"/>
    <p:sldLayoutId id="2147483664" r:id="rId55"/>
    <p:sldLayoutId id="2147483700" r:id="rId56"/>
    <p:sldLayoutId id="2147483733" r:id="rId57"/>
    <p:sldLayoutId id="2147483713" r:id="rId58"/>
    <p:sldLayoutId id="2147483735" r:id="rId59"/>
    <p:sldLayoutId id="2147483738" r:id="rId60"/>
    <p:sldLayoutId id="2147483660" r:id="rId61"/>
    <p:sldLayoutId id="2147483651" r:id="rId62"/>
    <p:sldLayoutId id="2147483652" r:id="rId63"/>
    <p:sldLayoutId id="2147483653" r:id="rId64"/>
    <p:sldLayoutId id="2147483654" r:id="rId65"/>
    <p:sldLayoutId id="2147483695" r:id="rId66"/>
    <p:sldLayoutId id="2147483655" r:id="rId67"/>
    <p:sldLayoutId id="2147483739" r:id="rId68"/>
  </p:sldLayoutIdLst>
  <p:transition spd="slow">
    <p:push dir="u"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b="0" i="0" kern="1200" spc="-150"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  <a:gs pos="45000">
                <a:schemeClr val="accent2"/>
              </a:gs>
              <a:gs pos="68000">
                <a:schemeClr val="accent3"/>
              </a:gs>
            </a:gsLst>
            <a:lin ang="0" scaled="1"/>
            <a:tileRect/>
          </a:gradFill>
          <a:latin typeface="+mj-lt"/>
          <a:ea typeface="Roboto Light"/>
          <a:cs typeface="Roboto Slab Regular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Roboto Ligh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Roboto Ligh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Roboto Ligh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05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Roboto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5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Roboto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2"/>
          <p:cNvSpPr txBox="1">
            <a:spLocks/>
          </p:cNvSpPr>
          <p:nvPr/>
        </p:nvSpPr>
        <p:spPr>
          <a:xfrm>
            <a:off x="314325" y="515936"/>
            <a:ext cx="8524875" cy="25130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2"/>
                </a:solidFill>
                <a:latin typeface="+mj-lt"/>
                <a:ea typeface="Roboto Light"/>
                <a:cs typeface="Roboto Light"/>
              </a:rPr>
              <a:t>Cameron County – CCRMA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2"/>
                </a:solidFill>
                <a:latin typeface="+mj-lt"/>
                <a:ea typeface="Roboto Light"/>
                <a:cs typeface="Roboto Light"/>
              </a:rPr>
              <a:t>US77 – US281</a:t>
            </a:r>
            <a:br>
              <a:rPr lang="en-US" sz="2800" dirty="0">
                <a:solidFill>
                  <a:schemeClr val="accent2"/>
                </a:solidFill>
                <a:latin typeface="+mj-lt"/>
                <a:ea typeface="Roboto Light"/>
                <a:cs typeface="Roboto Light"/>
              </a:rPr>
            </a:br>
            <a:r>
              <a:rPr lang="en-US" sz="2800" dirty="0">
                <a:solidFill>
                  <a:schemeClr val="accent2"/>
                </a:solidFill>
                <a:latin typeface="+mj-lt"/>
                <a:ea typeface="Roboto Light"/>
                <a:cs typeface="Roboto Light"/>
              </a:rPr>
              <a:t>Rio Grande Valley Interstate Connectivity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accent2"/>
                </a:solidFill>
                <a:latin typeface="+mj-lt"/>
                <a:ea typeface="Roboto Light"/>
                <a:cs typeface="Roboto Light"/>
              </a:rPr>
              <a:t>David A. Garza - Cameron County Commissioner, Pct. 3</a:t>
            </a:r>
            <a:r>
              <a:rPr lang="en-US" sz="2800" dirty="0">
                <a:solidFill>
                  <a:schemeClr val="accent2"/>
                </a:solidFill>
                <a:latin typeface="+mj-lt"/>
                <a:ea typeface="Roboto Light"/>
                <a:cs typeface="Roboto Light"/>
              </a:rPr>
              <a:t/>
            </a:r>
            <a:br>
              <a:rPr lang="en-US" sz="2800" dirty="0">
                <a:solidFill>
                  <a:schemeClr val="accent2"/>
                </a:solidFill>
                <a:latin typeface="+mj-lt"/>
                <a:ea typeface="Roboto Light"/>
                <a:cs typeface="Roboto Light"/>
              </a:rPr>
            </a:br>
            <a:r>
              <a:rPr lang="en-US" sz="2800" dirty="0" smtClean="0">
                <a:solidFill>
                  <a:schemeClr val="accent2"/>
                </a:solidFill>
                <a:latin typeface="+mj-lt"/>
                <a:ea typeface="Roboto Light"/>
                <a:cs typeface="Roboto Light"/>
              </a:rPr>
              <a:t>TXDOT I-69 Advisory Committee Member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accent2"/>
                </a:solidFill>
                <a:latin typeface="+mj-lt"/>
                <a:ea typeface="Roboto Light"/>
                <a:cs typeface="Roboto Light"/>
              </a:rPr>
              <a:t>I-69 Alliance Exe. Com. Sec/Tre </a:t>
            </a:r>
            <a:endParaRPr lang="en-US" sz="2800" dirty="0">
              <a:solidFill>
                <a:schemeClr val="accent2"/>
              </a:solidFill>
              <a:latin typeface="+mj-lt"/>
              <a:ea typeface="Roboto Light"/>
              <a:cs typeface="Roboto Ligh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 smtClean="0">
              <a:solidFill>
                <a:schemeClr val="accent2"/>
              </a:solidFill>
              <a:latin typeface="+mj-lt"/>
              <a:ea typeface="Roboto Light"/>
              <a:cs typeface="Roboto Ligh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2"/>
                </a:solidFill>
                <a:latin typeface="+mj-lt"/>
                <a:ea typeface="Roboto Light"/>
                <a:cs typeface="Roboto Light"/>
              </a:rPr>
              <a:t>December </a:t>
            </a:r>
            <a:r>
              <a:rPr lang="en-US" sz="1400" dirty="0" smtClean="0">
                <a:solidFill>
                  <a:schemeClr val="accent2"/>
                </a:solidFill>
                <a:latin typeface="+mj-lt"/>
                <a:ea typeface="Roboto Light"/>
                <a:cs typeface="Roboto Light"/>
              </a:rPr>
              <a:t>4, </a:t>
            </a:r>
            <a:r>
              <a:rPr lang="en-US" sz="1400" dirty="0">
                <a:solidFill>
                  <a:schemeClr val="accent2"/>
                </a:solidFill>
                <a:latin typeface="+mj-lt"/>
                <a:ea typeface="Roboto Light"/>
                <a:cs typeface="Roboto Light"/>
              </a:rPr>
              <a:t>2019</a:t>
            </a:r>
            <a:endParaRPr lang="en-US" sz="1400" b="1" dirty="0">
              <a:solidFill>
                <a:schemeClr val="accent2"/>
              </a:solidFill>
              <a:latin typeface="+mj-lt"/>
              <a:cs typeface="Roboto Light"/>
            </a:endParaRPr>
          </a:p>
        </p:txBody>
      </p:sp>
      <p:pic>
        <p:nvPicPr>
          <p:cNvPr id="4" name="Picture 2" descr="F:\order 9\Saturday 3\Phonejail\CCRMA Brand Guidelines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7" y="3107874"/>
            <a:ext cx="2328863" cy="170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205068"/>
            <a:ext cx="1447800" cy="766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cameron county">
            <a:extLst>
              <a:ext uri="{FF2B5EF4-FFF2-40B4-BE49-F238E27FC236}">
                <a16:creationId xmlns:a16="http://schemas.microsoft.com/office/drawing/2014/main" id="{4CA57D4C-ACB7-42C8-94B5-93E7F4593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28950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128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I-69 Alliance Executive Committee </a:t>
            </a:r>
            <a:endParaRPr lang="en-US" sz="22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581316"/>
              </p:ext>
            </p:extLst>
          </p:nvPr>
        </p:nvGraphicFramePr>
        <p:xfrm>
          <a:off x="381000" y="1733550"/>
          <a:ext cx="8382000" cy="2250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1989242988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654551103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074495905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206028193"/>
                    </a:ext>
                  </a:extLst>
                </a:gridCol>
              </a:tblGrid>
              <a:tr h="7521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Sydney Brown Murphy</a:t>
                      </a:r>
                      <a:endParaRPr lang="en-US" sz="10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County Judge</a:t>
                      </a:r>
                      <a:endParaRPr lang="en-US" sz="1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Polk County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Chairman</a:t>
                      </a:r>
                    </a:p>
                    <a:p>
                      <a:endParaRPr lang="en-US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Sergio Contreras</a:t>
                      </a:r>
                    </a:p>
                    <a:p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President &amp; CEO</a:t>
                      </a:r>
                    </a:p>
                    <a:p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Rio Grande Valley Partnership</a:t>
                      </a:r>
                    </a:p>
                  </a:txBody>
                  <a:tcPr>
                    <a:solidFill>
                      <a:schemeClr val="tx2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Billie Jones</a:t>
                      </a:r>
                    </a:p>
                    <a:p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Director of Special Programs/Projects</a:t>
                      </a:r>
                    </a:p>
                    <a:p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Wharton Chamber of Commerce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Garza</a:t>
                      </a:r>
                    </a:p>
                    <a:p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Commissioner</a:t>
                      </a:r>
                    </a:p>
                    <a:p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Cameron County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588368"/>
                  </a:ext>
                </a:extLst>
              </a:tr>
              <a:tr h="741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Barbara Canales 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County Judge</a:t>
                      </a:r>
                      <a:b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Nueces County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Charlie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Zahn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Chairman</a:t>
                      </a:r>
                      <a:b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Port of Corpus Christi     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James </a:t>
                      </a:r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Carlow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County Judge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Bowie County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Gerry </a:t>
                      </a:r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Schwebel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Executive Vice President</a:t>
                      </a:r>
                    </a:p>
                    <a:p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International Bank of Commerce</a:t>
                      </a:r>
                      <a:endParaRPr lang="en-US" sz="10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468650"/>
                  </a:ext>
                </a:extLst>
              </a:tr>
              <a:tr h="5641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Roger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Guenther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Executive Director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Port of Houston Authority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Charles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Thomas                  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Executive Director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Carthage Improvement Corp.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Jim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Jeffers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City Manager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City of Nacogdoches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Bob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Harvey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President &amp; CEO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Greater Houston Partnership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192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585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1556" y="110767"/>
            <a:ext cx="3120887" cy="857250"/>
          </a:xfrm>
        </p:spPr>
        <p:txBody>
          <a:bodyPr>
            <a:normAutofit/>
          </a:bodyPr>
          <a:lstStyle/>
          <a:p>
            <a:pPr algn="ctr"/>
            <a:r>
              <a:rPr lang="en-US" sz="2200" b="1" spc="0" dirty="0">
                <a:solidFill>
                  <a:schemeClr val="accent2"/>
                </a:solidFill>
              </a:rPr>
              <a:t>Pre-2000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7258E1-D7FB-4C40-B512-AF3FA2DA0874}"/>
              </a:ext>
            </a:extLst>
          </p:cNvPr>
          <p:cNvSpPr txBox="1"/>
          <p:nvPr/>
        </p:nvSpPr>
        <p:spPr>
          <a:xfrm>
            <a:off x="4438111" y="2041366"/>
            <a:ext cx="448628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Regional Needs: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Interstate Connectivity to the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Designated segments in the region</a:t>
            </a:r>
          </a:p>
          <a:p>
            <a:endParaRPr lang="en-US" sz="1600" dirty="0"/>
          </a:p>
          <a:p>
            <a:r>
              <a:rPr lang="en-US" sz="1600" b="1" dirty="0"/>
              <a:t>Ongoing Development: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activity on either the US77 or US281 corridor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31" name="Picture 2" descr="Image result for cameron county">
            <a:extLst>
              <a:ext uri="{FF2B5EF4-FFF2-40B4-BE49-F238E27FC236}">
                <a16:creationId xmlns:a16="http://schemas.microsoft.com/office/drawing/2014/main" id="{514B18A1-07DA-48FE-976C-318BFE243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43575"/>
            <a:ext cx="1143000" cy="79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Placeholder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146B717-C95B-4392-A452-994195A4E8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56" r="-287"/>
          <a:stretch/>
        </p:blipFill>
        <p:spPr>
          <a:xfrm>
            <a:off x="381000" y="1051850"/>
            <a:ext cx="3810000" cy="37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64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7667" y="99422"/>
            <a:ext cx="3120887" cy="857250"/>
          </a:xfrm>
        </p:spPr>
        <p:txBody>
          <a:bodyPr>
            <a:normAutofit/>
          </a:bodyPr>
          <a:lstStyle/>
          <a:p>
            <a:pPr algn="ctr"/>
            <a:r>
              <a:rPr lang="en-US" sz="2200" b="1" spc="0" dirty="0">
                <a:solidFill>
                  <a:schemeClr val="accent2"/>
                </a:solidFill>
              </a:rPr>
              <a:t>2001-2007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7258E1-D7FB-4C40-B512-AF3FA2DA0874}"/>
              </a:ext>
            </a:extLst>
          </p:cNvPr>
          <p:cNvSpPr txBox="1"/>
          <p:nvPr/>
        </p:nvSpPr>
        <p:spPr>
          <a:xfrm>
            <a:off x="4407710" y="1352550"/>
            <a:ext cx="4620176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Regional Needs: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Interstate Connectivity to the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Designated segments in the region</a:t>
            </a:r>
          </a:p>
          <a:p>
            <a:endParaRPr lang="en-US" sz="1600" dirty="0"/>
          </a:p>
          <a:p>
            <a:r>
              <a:rPr lang="en-US" sz="1600" b="1" dirty="0"/>
              <a:t>Ongoing Development: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Cameron County and CCRMA begin to establish a presence at the TxDOT commission.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Cameron County and CCRMA attend all TxDOT Public Involvement for US77 / US281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First stages of partnerships with Willacy, Kenedy, Kleberg and Nueces County and TxDOT.</a:t>
            </a:r>
          </a:p>
        </p:txBody>
      </p:sp>
      <p:pic>
        <p:nvPicPr>
          <p:cNvPr id="31" name="Picture 2" descr="Image result for cameron county">
            <a:extLst>
              <a:ext uri="{FF2B5EF4-FFF2-40B4-BE49-F238E27FC236}">
                <a16:creationId xmlns:a16="http://schemas.microsoft.com/office/drawing/2014/main" id="{514B18A1-07DA-48FE-976C-318BFE243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43575"/>
            <a:ext cx="1143000" cy="79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Placeholder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146B717-C95B-4392-A452-994195A4E8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56" r="-287"/>
          <a:stretch/>
        </p:blipFill>
        <p:spPr>
          <a:xfrm>
            <a:off x="381000" y="1051850"/>
            <a:ext cx="3810000" cy="37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96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7667" y="99422"/>
            <a:ext cx="3120887" cy="857250"/>
          </a:xfrm>
        </p:spPr>
        <p:txBody>
          <a:bodyPr>
            <a:normAutofit/>
          </a:bodyPr>
          <a:lstStyle/>
          <a:p>
            <a:pPr algn="ctr"/>
            <a:r>
              <a:rPr lang="en-US" sz="2200" b="1" spc="0" dirty="0">
                <a:solidFill>
                  <a:schemeClr val="accent2"/>
                </a:solidFill>
              </a:rPr>
              <a:t>2008-2010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7258E1-D7FB-4C40-B512-AF3FA2DA0874}"/>
              </a:ext>
            </a:extLst>
          </p:cNvPr>
          <p:cNvSpPr txBox="1"/>
          <p:nvPr/>
        </p:nvSpPr>
        <p:spPr>
          <a:xfrm>
            <a:off x="4337858" y="1171365"/>
            <a:ext cx="4620176" cy="3293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Regional Needs: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Interstate Connectivity to the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Designated segments in the region</a:t>
            </a:r>
          </a:p>
          <a:p>
            <a:endParaRPr lang="en-US" sz="1600" dirty="0"/>
          </a:p>
          <a:p>
            <a:r>
              <a:rPr lang="en-US" sz="1600" b="1" dirty="0"/>
              <a:t>Ongoing Development: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March 2008, the Texas Transportation Commission authorized the creation of an I-69 Advisory Committee. This committee, composed of volunteers from I-69 corridor communities, advises TxDOT on I-69 issues and priorities and engages regional and local stakeholders on I-69 status and project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South to North Designation Strategy Developed.</a:t>
            </a:r>
          </a:p>
        </p:txBody>
      </p:sp>
      <p:pic>
        <p:nvPicPr>
          <p:cNvPr id="31" name="Picture 2" descr="Image result for cameron county">
            <a:extLst>
              <a:ext uri="{FF2B5EF4-FFF2-40B4-BE49-F238E27FC236}">
                <a16:creationId xmlns:a16="http://schemas.microsoft.com/office/drawing/2014/main" id="{514B18A1-07DA-48FE-976C-318BFE243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43575"/>
            <a:ext cx="1143000" cy="79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Placeholder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146B717-C95B-4392-A452-994195A4E8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56" r="-287"/>
          <a:stretch/>
        </p:blipFill>
        <p:spPr>
          <a:xfrm>
            <a:off x="381000" y="1051850"/>
            <a:ext cx="3810000" cy="37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70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7667" y="99422"/>
            <a:ext cx="3120887" cy="857250"/>
          </a:xfrm>
        </p:spPr>
        <p:txBody>
          <a:bodyPr>
            <a:normAutofit/>
          </a:bodyPr>
          <a:lstStyle/>
          <a:p>
            <a:pPr algn="ctr"/>
            <a:r>
              <a:rPr lang="en-US" sz="2200" b="1" spc="0" dirty="0">
                <a:solidFill>
                  <a:schemeClr val="accent2"/>
                </a:solidFill>
              </a:rPr>
              <a:t>2010 - 2015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7258E1-D7FB-4C40-B512-AF3FA2DA0874}"/>
              </a:ext>
            </a:extLst>
          </p:cNvPr>
          <p:cNvSpPr txBox="1"/>
          <p:nvPr/>
        </p:nvSpPr>
        <p:spPr>
          <a:xfrm>
            <a:off x="4384124" y="1072098"/>
            <a:ext cx="4620176" cy="372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Regional Needs: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Interstate Connectivity to the region</a:t>
            </a:r>
          </a:p>
          <a:p>
            <a:r>
              <a:rPr lang="en-US" sz="1600" b="1" dirty="0"/>
              <a:t>Ongoing Development: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 77 corridor environmentally cleared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Highways identified by Congress to be part of the national interstate system, such as I-69, must meet FHWA interstate design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conjunction with TxDOT a South to North approach was developed since many existing facilities in the Rio Grande Valley were already constructed to Interstate Standards.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Several Segments were submitted to FHWA for approval and were subsequently designated.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I-69, I-69W, I-69C, I-69E, I-169 and I-369.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31" name="Picture 2" descr="Image result for cameron county">
            <a:extLst>
              <a:ext uri="{FF2B5EF4-FFF2-40B4-BE49-F238E27FC236}">
                <a16:creationId xmlns:a16="http://schemas.microsoft.com/office/drawing/2014/main" id="{514B18A1-07DA-48FE-976C-318BFE243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43575"/>
            <a:ext cx="1143000" cy="79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Environmental_and_other_Studies_Aug 2015.pdf - Mozilla Firefox">
            <a:extLst>
              <a:ext uri="{FF2B5EF4-FFF2-40B4-BE49-F238E27FC236}">
                <a16:creationId xmlns:a16="http://schemas.microsoft.com/office/drawing/2014/main" id="{02B3C090-29ED-430F-A73E-07C80BFDAC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t="45361" r="50000" b="8666"/>
          <a:stretch/>
        </p:blipFill>
        <p:spPr>
          <a:xfrm>
            <a:off x="272787" y="1093561"/>
            <a:ext cx="4111337" cy="3299071"/>
          </a:xfrm>
          <a:prstGeom prst="rect">
            <a:avLst/>
          </a:prstGeom>
        </p:spPr>
      </p:pic>
      <p:pic>
        <p:nvPicPr>
          <p:cNvPr id="39" name="Picture 38" descr="Environmental_and_other_Studies_Aug 2015.pdf - Mozilla Firefox">
            <a:extLst>
              <a:ext uri="{FF2B5EF4-FFF2-40B4-BE49-F238E27FC236}">
                <a16:creationId xmlns:a16="http://schemas.microsoft.com/office/drawing/2014/main" id="{D22A7022-6CF1-4C22-B09A-300E2A952A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1" t="63613" r="4812" b="3311"/>
          <a:stretch/>
        </p:blipFill>
        <p:spPr>
          <a:xfrm>
            <a:off x="272787" y="3643858"/>
            <a:ext cx="1435100" cy="93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35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7667" y="99422"/>
            <a:ext cx="3120887" cy="857250"/>
          </a:xfrm>
        </p:spPr>
        <p:txBody>
          <a:bodyPr>
            <a:normAutofit/>
          </a:bodyPr>
          <a:lstStyle/>
          <a:p>
            <a:pPr algn="ctr"/>
            <a:r>
              <a:rPr lang="en-US" sz="2200" b="1" spc="0" dirty="0">
                <a:solidFill>
                  <a:schemeClr val="accent2"/>
                </a:solidFill>
              </a:rPr>
              <a:t>2015-2020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7258E1-D7FB-4C40-B512-AF3FA2DA0874}"/>
              </a:ext>
            </a:extLst>
          </p:cNvPr>
          <p:cNvSpPr txBox="1"/>
          <p:nvPr/>
        </p:nvSpPr>
        <p:spPr>
          <a:xfrm>
            <a:off x="325526" y="3924802"/>
            <a:ext cx="441197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Regional Needs: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Interstate Connectivity to the North</a:t>
            </a:r>
          </a:p>
        </p:txBody>
      </p:sp>
      <p:pic>
        <p:nvPicPr>
          <p:cNvPr id="31" name="Picture 2" descr="Image result for cameron county">
            <a:extLst>
              <a:ext uri="{FF2B5EF4-FFF2-40B4-BE49-F238E27FC236}">
                <a16:creationId xmlns:a16="http://schemas.microsoft.com/office/drawing/2014/main" id="{514B18A1-07DA-48FE-976C-318BFE243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43575"/>
            <a:ext cx="1143000" cy="79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-69 Projects Exhibit. Nov 25 2019 - Bluebeam Revu x64">
            <a:extLst>
              <a:ext uri="{FF2B5EF4-FFF2-40B4-BE49-F238E27FC236}">
                <a16:creationId xmlns:a16="http://schemas.microsoft.com/office/drawing/2014/main" id="{E2ABB809-09D4-4D7D-8416-C254979DB8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37722" r="14166" b="17917"/>
          <a:stretch/>
        </p:blipFill>
        <p:spPr>
          <a:xfrm>
            <a:off x="713703" y="956672"/>
            <a:ext cx="7716594" cy="290997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D9E9D66-5037-4B7C-B68D-DFD0935D3448}"/>
              </a:ext>
            </a:extLst>
          </p:cNvPr>
          <p:cNvSpPr txBox="1"/>
          <p:nvPr/>
        </p:nvSpPr>
        <p:spPr>
          <a:xfrm>
            <a:off x="4813697" y="3878597"/>
            <a:ext cx="424459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Ongoing Development: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US77 - $450 M under Dev/Construction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US281 - $970 M under Dev/Construction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Efforts to add additional 2021UTP Funding</a:t>
            </a:r>
          </a:p>
        </p:txBody>
      </p:sp>
    </p:spTree>
    <p:extLst>
      <p:ext uri="{BB962C8B-B14F-4D97-AF65-F5344CB8AC3E}">
        <p14:creationId xmlns:p14="http://schemas.microsoft.com/office/powerpoint/2010/main" val="3744090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7667" y="99422"/>
            <a:ext cx="3120887" cy="857250"/>
          </a:xfrm>
        </p:spPr>
        <p:txBody>
          <a:bodyPr>
            <a:normAutofit/>
          </a:bodyPr>
          <a:lstStyle/>
          <a:p>
            <a:pPr algn="ctr"/>
            <a:r>
              <a:rPr lang="en-US" sz="2200" b="1" spc="0" dirty="0">
                <a:solidFill>
                  <a:schemeClr val="accent2"/>
                </a:solidFill>
              </a:rPr>
              <a:t>2021 UTP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7258E1-D7FB-4C40-B512-AF3FA2DA0874}"/>
              </a:ext>
            </a:extLst>
          </p:cNvPr>
          <p:cNvSpPr txBox="1"/>
          <p:nvPr/>
        </p:nvSpPr>
        <p:spPr>
          <a:xfrm>
            <a:off x="325526" y="3924802"/>
            <a:ext cx="441197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Regional Needs: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Interstate Connectivity to the North</a:t>
            </a:r>
          </a:p>
        </p:txBody>
      </p:sp>
      <p:pic>
        <p:nvPicPr>
          <p:cNvPr id="31" name="Picture 2" descr="Image result for cameron county">
            <a:extLst>
              <a:ext uri="{FF2B5EF4-FFF2-40B4-BE49-F238E27FC236}">
                <a16:creationId xmlns:a16="http://schemas.microsoft.com/office/drawing/2014/main" id="{514B18A1-07DA-48FE-976C-318BFE243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43575"/>
            <a:ext cx="1143000" cy="79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-69 Projects Exhibit. Nov 25 2019 - Bluebeam Revu x64">
            <a:extLst>
              <a:ext uri="{FF2B5EF4-FFF2-40B4-BE49-F238E27FC236}">
                <a16:creationId xmlns:a16="http://schemas.microsoft.com/office/drawing/2014/main" id="{E2ABB809-09D4-4D7D-8416-C254979DB8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37722" r="14166" b="17917"/>
          <a:stretch/>
        </p:blipFill>
        <p:spPr>
          <a:xfrm>
            <a:off x="713703" y="956672"/>
            <a:ext cx="7716594" cy="290997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D9E9D66-5037-4B7C-B68D-DFD0935D3448}"/>
              </a:ext>
            </a:extLst>
          </p:cNvPr>
          <p:cNvSpPr txBox="1"/>
          <p:nvPr/>
        </p:nvSpPr>
        <p:spPr>
          <a:xfrm>
            <a:off x="4813697" y="3878597"/>
            <a:ext cx="424459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Ongoing Development: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US77 - $125 M Additional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US281 - $480 M Additional Funding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61D96C-73B1-4435-8A76-364B0A47DB40}"/>
              </a:ext>
            </a:extLst>
          </p:cNvPr>
          <p:cNvSpPr/>
          <p:nvPr/>
        </p:nvSpPr>
        <p:spPr>
          <a:xfrm>
            <a:off x="3352800" y="1581150"/>
            <a:ext cx="762000" cy="1143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6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1447800" y="438150"/>
            <a:ext cx="6577013" cy="323850"/>
          </a:xfrm>
        </p:spPr>
        <p:txBody>
          <a:bodyPr/>
          <a:lstStyle/>
          <a:p>
            <a:r>
              <a:rPr lang="en-US" sz="2200" b="1" dirty="0" smtClean="0">
                <a:latin typeface="+mj-lt"/>
              </a:rPr>
              <a:t>I–69 Alliance December Update and Progress Report</a:t>
            </a:r>
            <a:endParaRPr lang="en-US" sz="2200" b="1" dirty="0">
              <a:latin typeface="+mj-lt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32723" t="12063" r="32800" b="9327"/>
          <a:stretch/>
        </p:blipFill>
        <p:spPr bwMode="auto">
          <a:xfrm>
            <a:off x="762000" y="895350"/>
            <a:ext cx="3429000" cy="403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1" y="895350"/>
            <a:ext cx="3581400" cy="403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80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I-69 Advisory Committee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55107" t="10002" r="23543" b="8957"/>
          <a:stretch/>
        </p:blipFill>
        <p:spPr bwMode="auto">
          <a:xfrm>
            <a:off x="4724400" y="1209247"/>
            <a:ext cx="2133600" cy="3508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126" y="1209248"/>
            <a:ext cx="2612149" cy="347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64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97">
      <a:dk1>
        <a:srgbClr val="005189"/>
      </a:dk1>
      <a:lt1>
        <a:srgbClr val="FFFFFF"/>
      </a:lt1>
      <a:dk2>
        <a:srgbClr val="AC1F2D"/>
      </a:dk2>
      <a:lt2>
        <a:srgbClr val="FFFFFF"/>
      </a:lt2>
      <a:accent1>
        <a:srgbClr val="AC1F2D"/>
      </a:accent1>
      <a:accent2>
        <a:srgbClr val="005189"/>
      </a:accent2>
      <a:accent3>
        <a:srgbClr val="005189"/>
      </a:accent3>
      <a:accent4>
        <a:srgbClr val="AC1F2D"/>
      </a:accent4>
      <a:accent5>
        <a:srgbClr val="005189"/>
      </a:accent5>
      <a:accent6>
        <a:srgbClr val="AC1F2D"/>
      </a:accent6>
      <a:hlink>
        <a:srgbClr val="0070C0"/>
      </a:hlink>
      <a:folHlink>
        <a:srgbClr val="16B0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121375</TotalTime>
  <Words>423</Words>
  <Application>Microsoft Office PowerPoint</Application>
  <PresentationFormat>On-screen Show (16:9)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Calibri</vt:lpstr>
      <vt:lpstr>Courier New</vt:lpstr>
      <vt:lpstr>Franklin Gothic Medium</vt:lpstr>
      <vt:lpstr>Futura LT Book</vt:lpstr>
      <vt:lpstr>Mission Gothic Regular</vt:lpstr>
      <vt:lpstr>Nexa Bold</vt:lpstr>
      <vt:lpstr>Open Sans</vt:lpstr>
      <vt:lpstr>Roboto Light</vt:lpstr>
      <vt:lpstr>Roboto Slab Light</vt:lpstr>
      <vt:lpstr>Roboto Slab Regular</vt:lpstr>
      <vt:lpstr>Sketch Rockwell</vt:lpstr>
      <vt:lpstr>Times New Roman</vt:lpstr>
      <vt:lpstr>Office Theme</vt:lpstr>
      <vt:lpstr>PowerPoint Presentation</vt:lpstr>
      <vt:lpstr>Pre-2000</vt:lpstr>
      <vt:lpstr>2001-2007</vt:lpstr>
      <vt:lpstr>2008-2010</vt:lpstr>
      <vt:lpstr>2010 - 2015</vt:lpstr>
      <vt:lpstr>2015-2020</vt:lpstr>
      <vt:lpstr>2021 UTP</vt:lpstr>
      <vt:lpstr>PowerPoint Presentation</vt:lpstr>
      <vt:lpstr>I-69 Advisory Committee</vt:lpstr>
      <vt:lpstr>I-69 Alliance Executive Committee </vt:lpstr>
    </vt:vector>
  </TitlesOfParts>
  <Company>LIME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adrienne.reynolds</dc:creator>
  <cp:lastModifiedBy>Raul Gomez</cp:lastModifiedBy>
  <cp:revision>1541</cp:revision>
  <cp:lastPrinted>2019-12-03T21:22:37Z</cp:lastPrinted>
  <dcterms:created xsi:type="dcterms:W3CDTF">2013-04-14T18:18:29Z</dcterms:created>
  <dcterms:modified xsi:type="dcterms:W3CDTF">2019-12-04T16:35:08Z</dcterms:modified>
</cp:coreProperties>
</file>